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DB7C02A-04A4-4EEA-B803-83031498084A}">
  <a:tblStyle styleId="{DDB7C02A-04A4-4EEA-B803-8303149808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f33704b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7f33704b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7efdf224a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7efdf224a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7efdf224a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7efdf224a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7f33704b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7f33704b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7f33704bb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7f33704bb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f33704bb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7f33704bb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7f33704bb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7f33704bb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7f33704bbf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7f33704bb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7f33704bbf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7f33704bbf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f33704bb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f33704bb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eef9abd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eef9abd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7f33704bbf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7f33704bb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f33704bbf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7f33704bbf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7f33704bbf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7f33704bbf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7f33704bbf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7f33704bbf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efdf224a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37efdf224a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7f33704bb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7f33704bb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7f33704bbf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7f33704bbf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f33704bb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7f33704bb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f33704bb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f33704bb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7efdf224a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7efdf224a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efdf22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efdf22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7f33704bbf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7f33704bbf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7f33704bbf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7f33704bb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7f33704bbf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7f33704bbf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7f33704bbf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7f33704bbf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7f33704bbf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7f33704bb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7f33704bbf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7f33704bbf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7f33704bbf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7f33704bbf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7f33704bbf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7f33704bbf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efdf224a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efdf224a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7f33704bbf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7f33704bbf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7eef9abd5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7eef9abd5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7f33704bbf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7f33704bbf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7eef9abd5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7eef9abd5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7eef9abd5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7eef9abd5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efdf224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efdf224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7efdf224a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7efdf224a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7efdf224a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7efdf224a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Relationship Id="rId6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4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39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Relationship Id="rId6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54.png"/><Relationship Id="rId5" Type="http://schemas.openxmlformats.org/officeDocument/2006/relationships/image" Target="../media/image50.png"/><Relationship Id="rId6" Type="http://schemas.openxmlformats.org/officeDocument/2006/relationships/image" Target="../media/image5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9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Tp n°4 </a:t>
            </a:r>
            <a:r>
              <a:rPr lang="es"/>
              <a:t>Amplificador</a:t>
            </a:r>
            <a:r>
              <a:rPr lang="es"/>
              <a:t> Base </a:t>
            </a:r>
            <a:r>
              <a:rPr lang="es"/>
              <a:t>Común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 con valores calculado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297500" y="4485900"/>
            <a:ext cx="7038900" cy="3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VCB=5,06V</a:t>
            </a:r>
            <a:endParaRPr/>
          </a:p>
        </p:txBody>
      </p: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76000"/>
            <a:ext cx="7428292" cy="3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262150" y="433600"/>
            <a:ext cx="7038900" cy="5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para máxima excursión simétrica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5706800" y="2270050"/>
            <a:ext cx="3083400" cy="23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</a:t>
            </a:r>
            <a:endParaRPr/>
          </a:p>
        </p:txBody>
      </p:sp>
      <p:graphicFrame>
        <p:nvGraphicFramePr>
          <p:cNvPr id="211" name="Google Shape;211;p23"/>
          <p:cNvGraphicFramePr/>
          <p:nvPr/>
        </p:nvGraphicFramePr>
        <p:xfrm>
          <a:off x="1297500" y="1383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{DDB7C02A-04A4-4EEA-B803-83031498084A}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Resistencia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Calculado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Normalizado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220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220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RC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2,2K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2,2K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4,9K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4,7K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41,38K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39K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RL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2,2K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2,2K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 con valores normalizado</a:t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1121475" y="4196800"/>
            <a:ext cx="70389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VCB=4.8V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ICQ=4.92mA</a:t>
            </a:r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475" y="887152"/>
            <a:ext cx="7214924" cy="31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Horquilla de valores </a:t>
            </a:r>
            <a:endParaRPr/>
          </a:p>
        </p:txBody>
      </p:sp>
      <p:sp>
        <p:nvSpPr>
          <p:cNvPr id="224" name="Google Shape;224;p25"/>
          <p:cNvSpPr txBox="1"/>
          <p:nvPr>
            <p:ph idx="1" type="body"/>
          </p:nvPr>
        </p:nvSpPr>
        <p:spPr>
          <a:xfrm>
            <a:off x="1575325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                                  +10%=5.742V               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VCB=5.22V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                                       -10%=4.698V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                                      </a:t>
            </a:r>
            <a:r>
              <a:rPr lang="es"/>
              <a:t>+10%=5.214mA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ICQ=4.74mA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                                         </a:t>
            </a:r>
            <a:r>
              <a:rPr lang="es"/>
              <a:t>-10%=4.266mA</a:t>
            </a:r>
            <a:endParaRPr/>
          </a:p>
        </p:txBody>
      </p:sp>
      <p:cxnSp>
        <p:nvCxnSpPr>
          <p:cNvPr id="225" name="Google Shape;225;p25"/>
          <p:cNvCxnSpPr/>
          <p:nvPr/>
        </p:nvCxnSpPr>
        <p:spPr>
          <a:xfrm>
            <a:off x="2779850" y="1401875"/>
            <a:ext cx="8100" cy="931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5"/>
          <p:cNvCxnSpPr/>
          <p:nvPr/>
        </p:nvCxnSpPr>
        <p:spPr>
          <a:xfrm flipH="1">
            <a:off x="2787675" y="2899325"/>
            <a:ext cx="8100" cy="93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y recta de carga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979725" y="1123075"/>
            <a:ext cx="7391700" cy="3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los valores de las resistencias normalizada, calculamos nuevamente los valores teórico.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Thevenin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625" y="1896750"/>
            <a:ext cx="2517825" cy="4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625" y="2739000"/>
            <a:ext cx="2415385" cy="4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y recta de carga</a:t>
            </a:r>
            <a:endParaRPr/>
          </a:p>
        </p:txBody>
      </p:sp>
      <p:sp>
        <p:nvSpPr>
          <p:cNvPr id="240" name="Google Shape;240;p27"/>
          <p:cNvSpPr txBox="1"/>
          <p:nvPr>
            <p:ph idx="1" type="body"/>
          </p:nvPr>
        </p:nvSpPr>
        <p:spPr>
          <a:xfrm>
            <a:off x="1297500" y="1307850"/>
            <a:ext cx="7038900" cy="3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mediante la ecuación de la malla de entrada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Con la ecuación de la malla de salida</a:t>
            </a:r>
            <a:endParaRPr/>
          </a:p>
        </p:txBody>
      </p:sp>
      <p:pic>
        <p:nvPicPr>
          <p:cNvPr id="241" name="Google Shape;24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250" y="2311574"/>
            <a:ext cx="2968625" cy="52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250" y="1685625"/>
            <a:ext cx="3663440" cy="3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1250" y="3272925"/>
            <a:ext cx="5041525" cy="45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1249" y="3888574"/>
            <a:ext cx="4851530" cy="45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y recta de carga</a:t>
            </a:r>
            <a:endParaRPr/>
          </a:p>
        </p:txBody>
      </p:sp>
      <p:sp>
        <p:nvSpPr>
          <p:cNvPr id="250" name="Google Shape;250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Corriente de base</a:t>
            </a:r>
            <a:endParaRPr/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900" y="2132825"/>
            <a:ext cx="3941700" cy="43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2900" y="2942550"/>
            <a:ext cx="2138103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3673300"/>
            <a:ext cx="2457450" cy="2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y recta de carga</a:t>
            </a:r>
            <a:endParaRPr/>
          </a:p>
        </p:txBody>
      </p:sp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1297500" y="118330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Ecuación de la recta de carga CC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Intersección con los ejes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025" y="1584450"/>
            <a:ext cx="3102800" cy="43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9025" y="2227738"/>
            <a:ext cx="2771775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7500" y="3180525"/>
            <a:ext cx="27908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000" y="3722725"/>
            <a:ext cx="2971800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/>
          <p:nvPr>
            <p:ph type="title"/>
          </p:nvPr>
        </p:nvSpPr>
        <p:spPr>
          <a:xfrm>
            <a:off x="1297500" y="393750"/>
            <a:ext cx="7038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y recta de carga</a:t>
            </a:r>
            <a:endParaRPr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1297500" y="14063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Ecuación de la recta de carga CA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Intersección con los ejes</a:t>
            </a:r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350" y="1864350"/>
            <a:ext cx="4066984" cy="3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8350" y="2462213"/>
            <a:ext cx="24574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61325" y="3356250"/>
            <a:ext cx="29051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1325" y="3773900"/>
            <a:ext cx="286702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Análisis y recta de carga</a:t>
            </a:r>
            <a:endParaRPr/>
          </a:p>
        </p:txBody>
      </p:sp>
      <p:pic>
        <p:nvPicPr>
          <p:cNvPr id="279" name="Google Shape;279;p31" title="geogebra-export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950" y="1088025"/>
            <a:ext cx="4938721" cy="3725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131050" y="1043425"/>
            <a:ext cx="7184700" cy="18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500"/>
              <a:t>El</a:t>
            </a:r>
            <a:r>
              <a:rPr lang="es" sz="2500"/>
              <a:t> amplificador base común tiene ese nombre por que la base del transistor es común tanto a la entrada como a la salida</a:t>
            </a:r>
            <a:r>
              <a:rPr lang="es" sz="2500"/>
              <a:t>.</a:t>
            </a:r>
            <a:endParaRPr sz="2500"/>
          </a:p>
        </p:txBody>
      </p:sp>
      <p:pic>
        <p:nvPicPr>
          <p:cNvPr id="141" name="Google Shape;14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450" y="2851525"/>
            <a:ext cx="4409311" cy="19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Cálculos</a:t>
            </a:r>
            <a:r>
              <a:rPr lang="es"/>
              <a:t> en pequeña señal</a:t>
            </a:r>
            <a:endParaRPr/>
          </a:p>
        </p:txBody>
      </p:sp>
      <p:sp>
        <p:nvSpPr>
          <p:cNvPr id="285" name="Google Shape;285;p32"/>
          <p:cNvSpPr txBox="1"/>
          <p:nvPr>
            <p:ph idx="1" type="body"/>
          </p:nvPr>
        </p:nvSpPr>
        <p:spPr>
          <a:xfrm>
            <a:off x="1297500" y="1157650"/>
            <a:ext cx="7038900" cy="3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Circuito híbrido del transistor en base común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6" name="Google Shape;2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6436" y="1678461"/>
            <a:ext cx="5872075" cy="2279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32"/>
          <p:cNvCxnSpPr/>
          <p:nvPr/>
        </p:nvCxnSpPr>
        <p:spPr>
          <a:xfrm flipH="1" rot="10800000">
            <a:off x="2755950" y="2242450"/>
            <a:ext cx="541500" cy="7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32"/>
          <p:cNvCxnSpPr/>
          <p:nvPr/>
        </p:nvCxnSpPr>
        <p:spPr>
          <a:xfrm>
            <a:off x="6268575" y="2238400"/>
            <a:ext cx="597300" cy="15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32"/>
          <p:cNvCxnSpPr/>
          <p:nvPr/>
        </p:nvCxnSpPr>
        <p:spPr>
          <a:xfrm>
            <a:off x="2493100" y="3178100"/>
            <a:ext cx="222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32"/>
          <p:cNvCxnSpPr/>
          <p:nvPr/>
        </p:nvCxnSpPr>
        <p:spPr>
          <a:xfrm flipH="1">
            <a:off x="2493100" y="3178100"/>
            <a:ext cx="15900" cy="876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2"/>
          <p:cNvCxnSpPr/>
          <p:nvPr/>
        </p:nvCxnSpPr>
        <p:spPr>
          <a:xfrm rot="10800000">
            <a:off x="5934150" y="3186188"/>
            <a:ext cx="207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2"/>
          <p:cNvCxnSpPr/>
          <p:nvPr/>
        </p:nvCxnSpPr>
        <p:spPr>
          <a:xfrm>
            <a:off x="6141150" y="3186200"/>
            <a:ext cx="15900" cy="860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Cálculos</a:t>
            </a:r>
            <a:r>
              <a:rPr lang="es"/>
              <a:t> en pequeña señal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 txBox="1"/>
          <p:nvPr>
            <p:ph idx="1" type="body"/>
          </p:nvPr>
        </p:nvSpPr>
        <p:spPr>
          <a:xfrm>
            <a:off x="1297500" y="1567550"/>
            <a:ext cx="258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Impedancia de entrada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9" name="Google Shape;29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7188" y="2192975"/>
            <a:ext cx="2219325" cy="112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3"/>
          <p:cNvSpPr txBox="1"/>
          <p:nvPr>
            <p:ph idx="1" type="body"/>
          </p:nvPr>
        </p:nvSpPr>
        <p:spPr>
          <a:xfrm>
            <a:off x="4890600" y="1567550"/>
            <a:ext cx="2581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Impedancia de salida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1150" y="2192975"/>
            <a:ext cx="1733550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7499" y="2875925"/>
            <a:ext cx="3619001" cy="137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Cálculos</a:t>
            </a:r>
            <a:r>
              <a:rPr lang="es"/>
              <a:t> en pequeña señal</a:t>
            </a:r>
            <a:endParaRPr/>
          </a:p>
        </p:txBody>
      </p:sp>
      <p:sp>
        <p:nvSpPr>
          <p:cNvPr id="308" name="Google Shape;308;p34"/>
          <p:cNvSpPr txBox="1"/>
          <p:nvPr>
            <p:ph idx="1" type="body"/>
          </p:nvPr>
        </p:nvSpPr>
        <p:spPr>
          <a:xfrm>
            <a:off x="1297500" y="1266450"/>
            <a:ext cx="7038900" cy="32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Ganancia de corriente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188" y="1688025"/>
            <a:ext cx="4695825" cy="279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0575" y="1577075"/>
            <a:ext cx="3677601" cy="1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Cálculos en pequeña señal</a:t>
            </a:r>
            <a:endParaRPr/>
          </a:p>
        </p:txBody>
      </p:sp>
      <p:sp>
        <p:nvSpPr>
          <p:cNvPr id="316" name="Google Shape;316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Ganancia de tensión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213" y="2259738"/>
            <a:ext cx="22193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6600" y="1871750"/>
            <a:ext cx="3677601" cy="1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Implementación</a:t>
            </a:r>
            <a:endParaRPr/>
          </a:p>
        </p:txBody>
      </p:sp>
      <p:pic>
        <p:nvPicPr>
          <p:cNvPr id="324" name="Google Shape;32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300" y="1119650"/>
            <a:ext cx="5913402" cy="360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7"/>
          <p:cNvSpPr txBox="1"/>
          <p:nvPr>
            <p:ph idx="1" type="body"/>
          </p:nvPr>
        </p:nvSpPr>
        <p:spPr>
          <a:xfrm>
            <a:off x="7000175" y="1021850"/>
            <a:ext cx="1629900" cy="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VE=1,06V</a:t>
            </a:r>
            <a:endParaRPr sz="2200"/>
          </a:p>
        </p:txBody>
      </p:sp>
      <p:pic>
        <p:nvPicPr>
          <p:cNvPr id="330" name="Google Shape;330;p37"/>
          <p:cNvPicPr preferRelativeResize="0"/>
          <p:nvPr/>
        </p:nvPicPr>
        <p:blipFill rotWithShape="1">
          <a:blip r:embed="rId3">
            <a:alphaModFix/>
          </a:blip>
          <a:srcRect b="13651" l="0" r="0" t="0"/>
          <a:stretch/>
        </p:blipFill>
        <p:spPr>
          <a:xfrm>
            <a:off x="1536425" y="1021850"/>
            <a:ext cx="5042776" cy="378574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7"/>
          <p:cNvSpPr txBox="1"/>
          <p:nvPr/>
        </p:nvSpPr>
        <p:spPr>
          <a:xfrm>
            <a:off x="1314250" y="302675"/>
            <a:ext cx="578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Mediciones indirectas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/>
          <p:nvPr>
            <p:ph idx="1" type="body"/>
          </p:nvPr>
        </p:nvSpPr>
        <p:spPr>
          <a:xfrm>
            <a:off x="6992463" y="1229363"/>
            <a:ext cx="1492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VB=1,71</a:t>
            </a:r>
            <a:endParaRPr sz="2200"/>
          </a:p>
        </p:txBody>
      </p:sp>
      <p:pic>
        <p:nvPicPr>
          <p:cNvPr id="337" name="Google Shape;337;p38"/>
          <p:cNvPicPr preferRelativeResize="0"/>
          <p:nvPr/>
        </p:nvPicPr>
        <p:blipFill rotWithShape="1">
          <a:blip r:embed="rId3">
            <a:alphaModFix/>
          </a:blip>
          <a:srcRect b="14214" l="0" r="0" t="0"/>
          <a:stretch/>
        </p:blipFill>
        <p:spPr>
          <a:xfrm>
            <a:off x="1671875" y="1014325"/>
            <a:ext cx="5010901" cy="3737151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38"/>
          <p:cNvSpPr txBox="1"/>
          <p:nvPr/>
        </p:nvSpPr>
        <p:spPr>
          <a:xfrm>
            <a:off x="1242125" y="334525"/>
            <a:ext cx="587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Mediciones indirectas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9"/>
          <p:cNvSpPr txBox="1"/>
          <p:nvPr>
            <p:ph idx="1" type="body"/>
          </p:nvPr>
        </p:nvSpPr>
        <p:spPr>
          <a:xfrm>
            <a:off x="6837475" y="1109500"/>
            <a:ext cx="1557900" cy="23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VC=7,36V</a:t>
            </a:r>
            <a:endParaRPr sz="2200"/>
          </a:p>
        </p:txBody>
      </p:sp>
      <p:pic>
        <p:nvPicPr>
          <p:cNvPr id="344" name="Google Shape;344;p39"/>
          <p:cNvPicPr preferRelativeResize="0"/>
          <p:nvPr/>
        </p:nvPicPr>
        <p:blipFill rotWithShape="1">
          <a:blip r:embed="rId3">
            <a:alphaModFix/>
          </a:blip>
          <a:srcRect b="13621" l="0" r="0" t="0"/>
          <a:stretch/>
        </p:blipFill>
        <p:spPr>
          <a:xfrm>
            <a:off x="1735625" y="1005950"/>
            <a:ext cx="4819700" cy="361952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1186825" y="270825"/>
            <a:ext cx="649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Mediciones indirectas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0"/>
          <p:cNvSpPr txBox="1"/>
          <p:nvPr>
            <p:ph idx="1" type="body"/>
          </p:nvPr>
        </p:nvSpPr>
        <p:spPr>
          <a:xfrm>
            <a:off x="1297375" y="1162925"/>
            <a:ext cx="7038900" cy="3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/>
              <a:t>VCB= VC - VB = 7,36V - 1,71 V = 5,65 V 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100"/>
              <a:t>ICQ= VCC-VC / RC = (17,4V - 7,36V) /2200Ω =4,56 mA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100"/>
              <a:t>IR1= VB/R1 = 1,71V/ 4700Ω =0,362 mA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100"/>
              <a:t>IR2= VCC-VB/R2 =(17,4V-1,71V)/ 39000Ω =0,402 mA</a:t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2100"/>
              <a:t>IBQ=IR2-IR1 =</a:t>
            </a:r>
            <a:r>
              <a:rPr lang="es" sz="2100"/>
              <a:t>0,402 mA -0,362 mA=0,038 mA</a:t>
            </a:r>
            <a:endParaRPr sz="2100"/>
          </a:p>
        </p:txBody>
      </p:sp>
      <p:sp>
        <p:nvSpPr>
          <p:cNvPr id="351" name="Google Shape;351;p40"/>
          <p:cNvSpPr txBox="1"/>
          <p:nvPr/>
        </p:nvSpPr>
        <p:spPr>
          <a:xfrm>
            <a:off x="1337200" y="342475"/>
            <a:ext cx="5949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Mediciones indirectas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de </a:t>
            </a:r>
            <a:r>
              <a:rPr lang="es"/>
              <a:t>comparación</a:t>
            </a:r>
            <a:endParaRPr/>
          </a:p>
        </p:txBody>
      </p:sp>
      <p:graphicFrame>
        <p:nvGraphicFramePr>
          <p:cNvPr id="357" name="Google Shape;357;p41"/>
          <p:cNvGraphicFramePr/>
          <p:nvPr/>
        </p:nvGraphicFramePr>
        <p:xfrm>
          <a:off x="1018425" y="170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{DDB7C02A-04A4-4EEA-B803-83031498084A}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A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nálisis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M</a:t>
                      </a:r>
                      <a:r>
                        <a:rPr lang="es">
                          <a:solidFill>
                            <a:schemeClr val="lt1"/>
                          </a:solidFill>
                        </a:rPr>
                        <a:t>edición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VCBQ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4,94V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5,65 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ICQ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4,86 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4,56 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IR1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0,376 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</a:t>
                      </a:r>
                      <a:r>
                        <a:rPr lang="es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,362 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IR2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0,401 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0,402 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IBQ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0,0247 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s" sz="1300">
                          <a:solidFill>
                            <a:schemeClr val="lt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0,038 mA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019550" y="986075"/>
            <a:ext cx="7304100" cy="33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s" sz="2412"/>
              <a:t>Este amplificador se </a:t>
            </a:r>
            <a:r>
              <a:rPr lang="es" sz="2412"/>
              <a:t>caracteriza</a:t>
            </a:r>
            <a:r>
              <a:rPr lang="es" sz="2412"/>
              <a:t> por tener:</a:t>
            </a:r>
            <a:endParaRPr sz="2412"/>
          </a:p>
          <a:p>
            <a:pPr indent="-381793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413"/>
              <a:buChar char="❖"/>
            </a:pPr>
            <a:r>
              <a:rPr lang="es" sz="2412"/>
              <a:t>Baja impedancia de entrada.</a:t>
            </a:r>
            <a:endParaRPr sz="2412"/>
          </a:p>
          <a:p>
            <a:pPr indent="-3817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13"/>
              <a:buChar char="❖"/>
            </a:pPr>
            <a:r>
              <a:rPr lang="es" sz="2412"/>
              <a:t>Alta ganancia de Voltaje.</a:t>
            </a:r>
            <a:endParaRPr sz="2412"/>
          </a:p>
          <a:p>
            <a:pPr indent="-3817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13"/>
              <a:buChar char="❖"/>
            </a:pPr>
            <a:r>
              <a:rPr lang="es" sz="2412"/>
              <a:t>La ganancia de corriente es </a:t>
            </a:r>
            <a:r>
              <a:rPr lang="es" sz="2412"/>
              <a:t>aproximadamente</a:t>
            </a:r>
            <a:r>
              <a:rPr lang="es" sz="2412"/>
              <a:t> a 1.</a:t>
            </a:r>
            <a:endParaRPr sz="2412"/>
          </a:p>
          <a:p>
            <a:pPr indent="-381793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13"/>
              <a:buChar char="❖"/>
            </a:pPr>
            <a:r>
              <a:rPr lang="es" sz="2412"/>
              <a:t>Alta impedancia de salida.</a:t>
            </a:r>
            <a:endParaRPr sz="2412"/>
          </a:p>
          <a:p>
            <a:pPr indent="0" lvl="0" marL="0" rtl="0" algn="l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t/>
            </a:r>
            <a:endParaRPr sz="2412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Pequeña Señal</a:t>
            </a:r>
            <a:endParaRPr/>
          </a:p>
        </p:txBody>
      </p:sp>
      <p:pic>
        <p:nvPicPr>
          <p:cNvPr id="363" name="Google Shape;363;p42"/>
          <p:cNvPicPr preferRelativeResize="0"/>
          <p:nvPr/>
        </p:nvPicPr>
        <p:blipFill rotWithShape="1">
          <a:blip r:embed="rId3">
            <a:alphaModFix/>
          </a:blip>
          <a:srcRect b="8576" l="0" r="0" t="13530"/>
          <a:stretch/>
        </p:blipFill>
        <p:spPr>
          <a:xfrm>
            <a:off x="1331950" y="1132925"/>
            <a:ext cx="5716001" cy="32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3"/>
          <p:cNvSpPr txBox="1"/>
          <p:nvPr>
            <p:ph idx="1" type="body"/>
          </p:nvPr>
        </p:nvSpPr>
        <p:spPr>
          <a:xfrm>
            <a:off x="7532150" y="998275"/>
            <a:ext cx="2349300" cy="33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VL</a:t>
            </a:r>
            <a:r>
              <a:rPr lang="es" sz="2200"/>
              <a:t>=1Vpp</a:t>
            </a:r>
            <a:endParaRPr sz="2200"/>
          </a:p>
        </p:txBody>
      </p:sp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800" y="435575"/>
            <a:ext cx="6294229" cy="435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9675" y="475512"/>
            <a:ext cx="6062551" cy="419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5"/>
          <p:cNvSpPr txBox="1"/>
          <p:nvPr>
            <p:ph idx="1" type="body"/>
          </p:nvPr>
        </p:nvSpPr>
        <p:spPr>
          <a:xfrm>
            <a:off x="1356200" y="4196825"/>
            <a:ext cx="7038900" cy="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VS=16 mVpp</a:t>
            </a:r>
            <a:endParaRPr sz="2200"/>
          </a:p>
        </p:txBody>
      </p:sp>
      <p:pic>
        <p:nvPicPr>
          <p:cNvPr id="381" name="Google Shape;38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50" y="303475"/>
            <a:ext cx="6921500" cy="3893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511" y="259600"/>
            <a:ext cx="6686975" cy="462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7"/>
          <p:cNvSpPr txBox="1"/>
          <p:nvPr>
            <p:ph idx="1" type="body"/>
          </p:nvPr>
        </p:nvSpPr>
        <p:spPr>
          <a:xfrm>
            <a:off x="1297500" y="4419075"/>
            <a:ext cx="7038900" cy="5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VI=7 mVpp</a:t>
            </a:r>
            <a:endParaRPr sz="2200"/>
          </a:p>
        </p:txBody>
      </p:sp>
      <p:pic>
        <p:nvPicPr>
          <p:cNvPr id="395" name="Google Shape;39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4875" y="298500"/>
            <a:ext cx="6789252" cy="381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48"/>
          <p:cNvSpPr txBox="1"/>
          <p:nvPr>
            <p:ph idx="1" type="body"/>
          </p:nvPr>
        </p:nvSpPr>
        <p:spPr>
          <a:xfrm>
            <a:off x="7543138" y="1029775"/>
            <a:ext cx="2813700" cy="27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Vo= 1 Vpp</a:t>
            </a:r>
            <a:endParaRPr sz="2200"/>
          </a:p>
        </p:txBody>
      </p:sp>
      <p:pic>
        <p:nvPicPr>
          <p:cNvPr id="402" name="Google Shape;40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93750"/>
            <a:ext cx="6126576" cy="423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49"/>
          <p:cNvSpPr txBox="1"/>
          <p:nvPr>
            <p:ph idx="1" type="body"/>
          </p:nvPr>
        </p:nvSpPr>
        <p:spPr>
          <a:xfrm>
            <a:off x="7460600" y="1022138"/>
            <a:ext cx="2019900" cy="29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200"/>
              <a:t>VS=2,1 Vpp</a:t>
            </a:r>
            <a:endParaRPr sz="2200"/>
          </a:p>
        </p:txBody>
      </p:sp>
      <p:pic>
        <p:nvPicPr>
          <p:cNvPr id="408" name="Google Shape;40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381525"/>
            <a:ext cx="6113976" cy="422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Mediciones en pequeña señal</a:t>
            </a:r>
            <a:endParaRPr/>
          </a:p>
        </p:txBody>
      </p:sp>
      <p:sp>
        <p:nvSpPr>
          <p:cNvPr id="414" name="Google Shape;414;p50"/>
          <p:cNvSpPr txBox="1"/>
          <p:nvPr>
            <p:ph idx="1" type="body"/>
          </p:nvPr>
        </p:nvSpPr>
        <p:spPr>
          <a:xfrm>
            <a:off x="1425775" y="1567550"/>
            <a:ext cx="69105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Entrada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Vs=16 mVpp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Vi=7 mVpp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VL=1 Vpp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Salida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Vo=1 Vpp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Vs=2,1 Vpp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350" y="2019425"/>
            <a:ext cx="1314919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2724" y="1906175"/>
            <a:ext cx="1669150" cy="58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8650" y="3212350"/>
            <a:ext cx="1988076" cy="52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2725" y="3233050"/>
            <a:ext cx="1878725" cy="48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Tabla de comparación</a:t>
            </a:r>
            <a:endParaRPr/>
          </a:p>
        </p:txBody>
      </p:sp>
      <p:graphicFrame>
        <p:nvGraphicFramePr>
          <p:cNvPr id="424" name="Google Shape;424;p51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{DDB7C02A-04A4-4EEA-B803-83031498084A}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Análisis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Medición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Av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213,99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143,5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Ai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0,488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0,50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Zi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5,023 Ω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7,77 Ω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Zo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2200 Ω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2000 Ω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Tiene aplicaciones útiles en altas frecuencias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s" sz="2000"/>
              <a:t>Como amplificadores de </a:t>
            </a:r>
            <a:r>
              <a:rPr lang="es" sz="2000"/>
              <a:t>radiofrecuencia</a:t>
            </a:r>
            <a:r>
              <a:rPr lang="es" sz="2000"/>
              <a:t> (RF).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s" sz="2000"/>
              <a:t>Como buffer de corriente.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s" sz="2000"/>
              <a:t>A</a:t>
            </a:r>
            <a:r>
              <a:rPr lang="es" sz="2000"/>
              <a:t>mplificador</a:t>
            </a:r>
            <a:r>
              <a:rPr lang="es" sz="2000"/>
              <a:t> de alta frecuencia.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s" sz="2000"/>
              <a:t>Se emplea en </a:t>
            </a:r>
            <a:r>
              <a:rPr lang="es" sz="2000"/>
              <a:t>configuraciones</a:t>
            </a:r>
            <a:r>
              <a:rPr lang="es" sz="2000"/>
              <a:t> cascode.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s" sz="2000"/>
              <a:t>En etapa amplificadora en circuitos multietapa,</a:t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1202250" y="2072250"/>
            <a:ext cx="70389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/>
              <a:t>Conclusiones</a:t>
            </a:r>
            <a:endParaRPr sz="5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</a:t>
            </a:r>
            <a:r>
              <a:rPr lang="es"/>
              <a:t>ircuito</a:t>
            </a:r>
            <a:r>
              <a:rPr lang="es"/>
              <a:t> base común</a:t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297500" y="1274425"/>
            <a:ext cx="7038900" cy="25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1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5850" y="1307849"/>
            <a:ext cx="6982200" cy="262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8"/>
          <p:cNvSpPr txBox="1"/>
          <p:nvPr>
            <p:ph type="title"/>
          </p:nvPr>
        </p:nvSpPr>
        <p:spPr>
          <a:xfrm>
            <a:off x="1178025" y="651100"/>
            <a:ext cx="7038900" cy="10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para máxima excursión simétrica</a:t>
            </a:r>
            <a:endParaRPr/>
          </a:p>
        </p:txBody>
      </p:sp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1178025" y="1441700"/>
            <a:ext cx="1745100" cy="21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Partimos con los valores: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Vcc= 17,4 V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50">
                <a:solidFill>
                  <a:srgbClr val="EEF0FF"/>
                </a:solidFill>
                <a:highlight>
                  <a:srgbClr val="1F1F1F"/>
                </a:highlight>
                <a:latin typeface="Arial"/>
                <a:ea typeface="Arial"/>
                <a:cs typeface="Arial"/>
                <a:sym typeface="Arial"/>
              </a:rPr>
              <a:t>β= 200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RE=220 Ώ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RC=2.2 KΏ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RL= 2.2 KΏ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2731975" y="1496400"/>
            <a:ext cx="4739400" cy="29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Cálculo</a:t>
            </a:r>
            <a:r>
              <a:rPr lang="es" sz="1100"/>
              <a:t> de los valores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Por criterio de estabilidad del punto Q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C</a:t>
            </a:r>
            <a:r>
              <a:rPr lang="es" sz="1100"/>
              <a:t>álculo</a:t>
            </a:r>
            <a:r>
              <a:rPr lang="es" sz="1100"/>
              <a:t> de Vbb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125" y="2248675"/>
            <a:ext cx="2757720" cy="4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125" y="3227050"/>
            <a:ext cx="3822191" cy="4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para máxima excursión simétrica</a:t>
            </a:r>
            <a:endParaRPr/>
          </a:p>
        </p:txBody>
      </p:sp>
      <p:sp>
        <p:nvSpPr>
          <p:cNvPr id="174" name="Google Shape;174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/>
              <a:t>Corriente de colector para MES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100"/>
              <a:t>Tensión colector base para MES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750" y="1962825"/>
            <a:ext cx="3003450" cy="3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750" y="3012650"/>
            <a:ext cx="3909057" cy="3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62588" y="1385888"/>
            <a:ext cx="28670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Diseño para máxima excursión simétrica</a:t>
            </a:r>
            <a:endParaRPr/>
          </a:p>
        </p:txBody>
      </p:sp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1297500" y="1385925"/>
            <a:ext cx="7038900" cy="33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Cálculo de R1 y R2. Por </a:t>
            </a:r>
            <a:r>
              <a:rPr lang="es"/>
              <a:t>thevenin</a:t>
            </a:r>
            <a:r>
              <a:rPr lang="es"/>
              <a:t> tenemos la siguiente ecuación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Desarrollando obtenemos R1 y R2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100" y="1828613"/>
            <a:ext cx="18478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575" y="1828613"/>
            <a:ext cx="14287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85100" y="2993663"/>
            <a:ext cx="25527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85088" y="3707000"/>
            <a:ext cx="227647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00950" y="1842900"/>
            <a:ext cx="2095500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8950" y="2501900"/>
            <a:ext cx="1885300" cy="22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9650" y="2459525"/>
            <a:ext cx="1331075" cy="221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Simulación con valores calculado</a:t>
            </a:r>
            <a:endParaRPr/>
          </a:p>
        </p:txBody>
      </p:sp>
      <p:sp>
        <p:nvSpPr>
          <p:cNvPr id="196" name="Google Shape;196;p21"/>
          <p:cNvSpPr txBox="1"/>
          <p:nvPr>
            <p:ph idx="1" type="body"/>
          </p:nvPr>
        </p:nvSpPr>
        <p:spPr>
          <a:xfrm>
            <a:off x="1297500" y="4459925"/>
            <a:ext cx="6441600" cy="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ICQ=4.81mA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38" y="936900"/>
            <a:ext cx="7481900" cy="32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